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2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jpeg>
</file>

<file path=ppt/media/image1.tif>
</file>

<file path=ppt/media/image2.tif>
</file>

<file path=ppt/media/image3.tif>
</file>

<file path=ppt/media/image4.tif>
</file>

<file path=ppt/media/image5.tif>
</file>

<file path=ppt/media/image6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ytuł i pod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kst tytułowy"/>
          <p:cNvSpPr txBox="1"/>
          <p:nvPr>
            <p:ph type="title"/>
          </p:nvPr>
        </p:nvSpPr>
        <p:spPr>
          <a:xfrm>
            <a:off x="2387600" y="2298700"/>
            <a:ext cx="196215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Tekst tytułowy</a:t>
            </a:r>
          </a:p>
        </p:txBody>
      </p:sp>
      <p:sp>
        <p:nvSpPr>
          <p:cNvPr id="12" name="Treść - poziom 1…"/>
          <p:cNvSpPr txBox="1"/>
          <p:nvPr>
            <p:ph type="body" sz="quarter" idx="1"/>
          </p:nvPr>
        </p:nvSpPr>
        <p:spPr>
          <a:xfrm>
            <a:off x="2387600" y="7073900"/>
            <a:ext cx="196215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13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y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Janek Jabłonka"/>
          <p:cNvSpPr txBox="1"/>
          <p:nvPr>
            <p:ph type="body" sz="quarter" idx="2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3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Janek Jabłonka</a:t>
            </a:r>
          </a:p>
        </p:txBody>
      </p:sp>
      <p:sp>
        <p:nvSpPr>
          <p:cNvPr id="94" name="„Wpisz tu cytat.”"/>
          <p:cNvSpPr txBox="1"/>
          <p:nvPr>
            <p:ph type="body" sz="quarter" idx="22"/>
          </p:nvPr>
        </p:nvSpPr>
        <p:spPr>
          <a:xfrm>
            <a:off x="2387600" y="6007100"/>
            <a:ext cx="19621500" cy="952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sz="5600"/>
            </a:lvl1pPr>
          </a:lstStyle>
          <a:p>
            <a:pPr/>
            <a:r>
              <a:t>„Wpisz tu cytat.”</a:t>
            </a:r>
          </a:p>
        </p:txBody>
      </p:sp>
      <p:sp>
        <p:nvSpPr>
          <p:cNvPr id="95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dję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anoramiczne zdjęcie dwóch wioślarzy na szerokiej rzece z ośnieżonymi górami w tle"/>
          <p:cNvSpPr/>
          <p:nvPr>
            <p:ph type="pic" idx="21"/>
          </p:nvPr>
        </p:nvSpPr>
        <p:spPr>
          <a:xfrm>
            <a:off x="-47625" y="-2540000"/>
            <a:ext cx="24479250" cy="16319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djęcie (poziom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anoramiczne zdjęcie dwóch wioślarzy na szerokiej rzece z ośnieżonymi górami w tle"/>
          <p:cNvSpPr/>
          <p:nvPr>
            <p:ph type="pic" idx="21"/>
          </p:nvPr>
        </p:nvSpPr>
        <p:spPr>
          <a:xfrm>
            <a:off x="2752725" y="-2489200"/>
            <a:ext cx="18840450" cy="12560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ekst tytułowy"/>
          <p:cNvSpPr txBox="1"/>
          <p:nvPr>
            <p:ph type="title"/>
          </p:nvPr>
        </p:nvSpPr>
        <p:spPr>
          <a:xfrm>
            <a:off x="2387600" y="9448800"/>
            <a:ext cx="196215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Tekst tytułowy</a:t>
            </a:r>
          </a:p>
        </p:txBody>
      </p:sp>
      <p:sp>
        <p:nvSpPr>
          <p:cNvPr id="22" name="Treść - poziom 1…"/>
          <p:cNvSpPr txBox="1"/>
          <p:nvPr>
            <p:ph type="body" sz="quarter" idx="1"/>
          </p:nvPr>
        </p:nvSpPr>
        <p:spPr>
          <a:xfrm>
            <a:off x="2387600" y="11518900"/>
            <a:ext cx="19621500" cy="1714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23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ytuł — na środk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kst tytułowy"/>
          <p:cNvSpPr txBox="1"/>
          <p:nvPr>
            <p:ph type="title"/>
          </p:nvPr>
        </p:nvSpPr>
        <p:spPr>
          <a:xfrm>
            <a:off x="2387600" y="4533900"/>
            <a:ext cx="19621500" cy="4648200"/>
          </a:xfrm>
          <a:prstGeom prst="rect">
            <a:avLst/>
          </a:prstGeom>
        </p:spPr>
        <p:txBody>
          <a:bodyPr/>
          <a:lstStyle/>
          <a:p>
            <a:pPr/>
            <a:r>
              <a:t>Tekst tytułowy</a:t>
            </a:r>
          </a:p>
        </p:txBody>
      </p:sp>
      <p:sp>
        <p:nvSpPr>
          <p:cNvPr id="31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djęcie (pionow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zerwona łódka zacumowana przy pomoście na rzece z drzewami wzdłuż linii brzegowej i zachmurzonym błękitnym niebem w tle"/>
          <p:cNvSpPr/>
          <p:nvPr>
            <p:ph type="pic" idx="21"/>
          </p:nvPr>
        </p:nvSpPr>
        <p:spPr>
          <a:xfrm>
            <a:off x="12407900" y="-2159000"/>
            <a:ext cx="10337800" cy="155067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ekst tytułowy"/>
          <p:cNvSpPr txBox="1"/>
          <p:nvPr>
            <p:ph type="title"/>
          </p:nvPr>
        </p:nvSpPr>
        <p:spPr>
          <a:xfrm>
            <a:off x="1790700" y="1066800"/>
            <a:ext cx="10007600" cy="56261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Tekst tytułowy</a:t>
            </a:r>
          </a:p>
        </p:txBody>
      </p:sp>
      <p:sp>
        <p:nvSpPr>
          <p:cNvPr id="40" name="Treść - poziom 1…"/>
          <p:cNvSpPr txBox="1"/>
          <p:nvPr>
            <p:ph type="body" sz="quarter" idx="1"/>
          </p:nvPr>
        </p:nvSpPr>
        <p:spPr>
          <a:xfrm>
            <a:off x="1790700" y="7035800"/>
            <a:ext cx="10007600" cy="5626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41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ytuł (na górz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kst tytułow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Tekst tytułowy</a:t>
            </a:r>
          </a:p>
        </p:txBody>
      </p:sp>
      <p:sp>
        <p:nvSpPr>
          <p:cNvPr id="49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ytuł i punk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kst tytułow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Tekst tytułowy</a:t>
            </a:r>
          </a:p>
        </p:txBody>
      </p:sp>
      <p:sp>
        <p:nvSpPr>
          <p:cNvPr id="57" name="Treść - poziom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58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ytuł i punktory ze zdjęci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zerwona łódka zacumowana przy pomoście na rzece z drzewami wzdłuż linii brzegowej i zachmurzonym błękitnym niebem w tle"/>
          <p:cNvSpPr/>
          <p:nvPr>
            <p:ph type="pic" idx="21"/>
          </p:nvPr>
        </p:nvSpPr>
        <p:spPr>
          <a:xfrm>
            <a:off x="12496800" y="-1485900"/>
            <a:ext cx="10193867" cy="15290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ekst tytułow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Tekst tytułowy</a:t>
            </a:r>
          </a:p>
        </p:txBody>
      </p:sp>
      <p:sp>
        <p:nvSpPr>
          <p:cNvPr id="67" name="Treść - poziom 1…"/>
          <p:cNvSpPr txBox="1"/>
          <p:nvPr>
            <p:ph type="body" sz="half" idx="1"/>
          </p:nvPr>
        </p:nvSpPr>
        <p:spPr>
          <a:xfrm>
            <a:off x="1790700" y="3644900"/>
            <a:ext cx="10007600" cy="8839200"/>
          </a:xfrm>
          <a:prstGeom prst="rect">
            <a:avLst/>
          </a:prstGeom>
        </p:spPr>
        <p:txBody>
          <a:bodyPr/>
          <a:lstStyle>
            <a:lvl1pPr marL="431800" indent="-431800">
              <a:spcBef>
                <a:spcPts val="5300"/>
              </a:spcBef>
              <a:defRPr sz="3800"/>
            </a:lvl1pPr>
            <a:lvl2pPr marL="863600" indent="-431800">
              <a:spcBef>
                <a:spcPts val="5300"/>
              </a:spcBef>
              <a:defRPr sz="3800"/>
            </a:lvl2pPr>
            <a:lvl3pPr marL="1295400" indent="-431800">
              <a:spcBef>
                <a:spcPts val="5300"/>
              </a:spcBef>
              <a:defRPr sz="3800"/>
            </a:lvl3pPr>
            <a:lvl4pPr marL="1727200" indent="-431800">
              <a:spcBef>
                <a:spcPts val="5300"/>
              </a:spcBef>
              <a:defRPr sz="3800"/>
            </a:lvl4pPr>
            <a:lvl5pPr marL="2159000" indent="-431800">
              <a:spcBef>
                <a:spcPts val="5300"/>
              </a:spcBef>
              <a:defRPr sz="3800"/>
            </a:lvl5pPr>
          </a:lstStyle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68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reść - poziom 1…"/>
          <p:cNvSpPr txBox="1"/>
          <p:nvPr>
            <p:ph type="body" idx="1"/>
          </p:nvPr>
        </p:nvSpPr>
        <p:spPr>
          <a:xfrm>
            <a:off x="1790700" y="1790700"/>
            <a:ext cx="20815300" cy="10147300"/>
          </a:xfrm>
          <a:prstGeom prst="rect">
            <a:avLst/>
          </a:prstGeom>
        </p:spPr>
        <p:txBody>
          <a:bodyPr/>
          <a:lstStyle/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76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djęcie (3 sztuki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Dziecko patrzące przez lornetkę na ośnieżony górski krajobraz"/>
          <p:cNvSpPr/>
          <p:nvPr>
            <p:ph type="pic" sz="half" idx="21"/>
          </p:nvPr>
        </p:nvSpPr>
        <p:spPr>
          <a:xfrm>
            <a:off x="12344400" y="7112000"/>
            <a:ext cx="10439400" cy="695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Mała skalista wyspa porośnięta trawą, otoczona oceanem, na tle niebieskiego nieba"/>
          <p:cNvSpPr/>
          <p:nvPr>
            <p:ph type="pic" sz="half" idx="22"/>
          </p:nvPr>
        </p:nvSpPr>
        <p:spPr>
          <a:xfrm>
            <a:off x="12407900" y="190500"/>
            <a:ext cx="10363200" cy="69088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Czerwona łódka zacumowana przy pomoście na rzece z drzewami wzdłuż linii brzegowej i zachmurzonym błękitnym niebem w tle"/>
          <p:cNvSpPr/>
          <p:nvPr>
            <p:ph type="pic" idx="23"/>
          </p:nvPr>
        </p:nvSpPr>
        <p:spPr>
          <a:xfrm>
            <a:off x="1583266" y="-1879600"/>
            <a:ext cx="10414001" cy="15621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Numer slajdu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 tytułowy"/>
          <p:cNvSpPr txBox="1"/>
          <p:nvPr>
            <p:ph type="title"/>
          </p:nvPr>
        </p:nvSpPr>
        <p:spPr>
          <a:xfrm>
            <a:off x="1790700" y="571500"/>
            <a:ext cx="20815300" cy="29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Tekst tytułowy</a:t>
            </a:r>
          </a:p>
        </p:txBody>
      </p:sp>
      <p:sp>
        <p:nvSpPr>
          <p:cNvPr id="3" name="Treść - poziom 1…"/>
          <p:cNvSpPr txBox="1"/>
          <p:nvPr>
            <p:ph type="body" idx="1"/>
          </p:nvPr>
        </p:nvSpPr>
        <p:spPr>
          <a:xfrm>
            <a:off x="1790700" y="3644900"/>
            <a:ext cx="20815300" cy="8839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Treść - poziom 1</a:t>
            </a:r>
          </a:p>
          <a:p>
            <a:pPr lvl="1"/>
            <a:r>
              <a:t>Treść - poziom 2</a:t>
            </a:r>
          </a:p>
          <a:p>
            <a:pPr lvl="2"/>
            <a:r>
              <a:t>Treść - poziom 3</a:t>
            </a:r>
          </a:p>
          <a:p>
            <a:pPr lvl="3"/>
            <a:r>
              <a:t>Treść - poziom 4</a:t>
            </a:r>
          </a:p>
          <a:p>
            <a:pPr lvl="4"/>
            <a:r>
              <a:t>Treść - poziom 5</a:t>
            </a:r>
          </a:p>
        </p:txBody>
      </p:sp>
      <p:sp>
        <p:nvSpPr>
          <p:cNvPr id="4" name="Numer slajdu"/>
          <p:cNvSpPr txBox="1"/>
          <p:nvPr>
            <p:ph type="sldNum" sz="quarter" idx="2"/>
          </p:nvPr>
        </p:nvSpPr>
        <p:spPr>
          <a:xfrm>
            <a:off x="11955253" y="130048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19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828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438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0480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6576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2672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48768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486400" marR="0" indent="-6096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5200" u="none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tif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apture the fla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Capture the flag</a:t>
            </a:r>
          </a:p>
        </p:txBody>
      </p:sp>
      <p:sp>
        <p:nvSpPr>
          <p:cNvPr id="120" name="Mateusz Nieroda i Nicolas Bełz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Mateusz Nieroda i Nicolas Bełz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Kategori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Kategorie</a:t>
            </a:r>
          </a:p>
        </p:txBody>
      </p:sp>
      <p:sp>
        <p:nvSpPr>
          <p:cNvPr id="149" name="Web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0352" indent="-530352" defTabSz="718184">
              <a:spcBef>
                <a:spcPts val="5100"/>
              </a:spcBef>
              <a:defRPr sz="4524"/>
            </a:pPr>
            <a:r>
              <a:t>Web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Forensics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Cryptography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Binary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Reverse engineering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Programming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Miscellaneous</a:t>
            </a:r>
          </a:p>
        </p:txBody>
      </p:sp>
      <p:pic>
        <p:nvPicPr>
          <p:cNvPr id="150" name="obrazek" descr="obrazek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841569" y="4992495"/>
            <a:ext cx="12288020" cy="61440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eb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Web</a:t>
            </a:r>
          </a:p>
        </p:txBody>
      </p:sp>
      <p:sp>
        <p:nvSpPr>
          <p:cNvPr id="153" name="Luki w zabezpieczeniach aplikacji webowych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Luki w zabezpieczeniach aplikacji webowych</a:t>
            </a:r>
          </a:p>
          <a:p>
            <a:pPr/>
            <a:r>
              <a:t>Flagi mogą być ukryte w:</a:t>
            </a:r>
          </a:p>
          <a:p>
            <a:pPr/>
            <a:r>
              <a:t>Kodzie źródłowym</a:t>
            </a:r>
          </a:p>
          <a:p>
            <a:pPr/>
            <a:r>
              <a:t>Bazie danych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Web: narzędzi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Web: narzędzia </a:t>
            </a:r>
          </a:p>
        </p:txBody>
      </p:sp>
      <p:sp>
        <p:nvSpPr>
          <p:cNvPr id="156" name="SQL injection (metoda OR 1=1 lub union select … from …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SQL injection (metoda OR 1=1 lub union select … from …)</a:t>
            </a:r>
          </a:p>
          <a:p>
            <a:pPr/>
            <a:r>
              <a:t>Języki programowanie: Python, Ruby, Perl, PHP, CGI…</a:t>
            </a:r>
          </a:p>
          <a:p>
            <a:pPr/>
            <a:r>
              <a:t>Burpsuite</a:t>
            </a:r>
          </a:p>
          <a:p>
            <a:pPr/>
            <a:r>
              <a:t>Map</a:t>
            </a:r>
          </a:p>
          <a:p>
            <a:pPr/>
            <a:r>
              <a:t>Request</a:t>
            </a:r>
          </a:p>
          <a:p>
            <a:pPr/>
            <a:r>
              <a:t>PostBin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Forensic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Forensics</a:t>
            </a:r>
          </a:p>
        </p:txBody>
      </p:sp>
      <p:sp>
        <p:nvSpPr>
          <p:cNvPr id="159" name="Przeszukiwanie dysków, dysków pamięci, twardych dysków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Przeszukiwanie dysków, dysków pamięci, twardych dysków </a:t>
            </a:r>
          </a:p>
          <a:p>
            <a:pPr/>
            <a:r>
              <a:t>Analiza zawartości plików</a:t>
            </a:r>
          </a:p>
          <a:p>
            <a:pPr/>
            <a:r>
              <a:t>Analiza binarna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Forensics: narzędzi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Forensics: narzędzia</a:t>
            </a:r>
          </a:p>
        </p:txBody>
      </p:sp>
      <p:sp>
        <p:nvSpPr>
          <p:cNvPr id="162" name="Komendy Linuxa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30352" indent="-530352" defTabSz="718184">
              <a:spcBef>
                <a:spcPts val="5100"/>
              </a:spcBef>
              <a:defRPr sz="4524"/>
            </a:pPr>
            <a:r>
              <a:t>Komendy Linuxa 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strings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grep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binwalk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exiftool 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autopsy</a:t>
            </a:r>
          </a:p>
          <a:p>
            <a:pPr marL="530352" indent="-530352" defTabSz="718184">
              <a:spcBef>
                <a:spcPts val="5100"/>
              </a:spcBef>
              <a:defRPr sz="4524"/>
            </a:pPr>
            <a:r>
              <a:t>python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ryptograph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Cryptography</a:t>
            </a:r>
          </a:p>
        </p:txBody>
      </p:sp>
      <p:sp>
        <p:nvSpPr>
          <p:cNvPr id="165" name="Analiza szyfrogramów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Analiza szyfrogramów</a:t>
            </a:r>
          </a:p>
          <a:p>
            <a:pPr/>
            <a:r>
              <a:t>Analiza systemów liczbowych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ryptography: narzędzia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Cryptography: narzędzia</a:t>
            </a:r>
          </a:p>
        </p:txBody>
      </p:sp>
      <p:sp>
        <p:nvSpPr>
          <p:cNvPr id="168" name="Szyfrowanie i deszyfrowanie ciągów znaków za pomocą odpowiednich algorytmów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Szyfrowanie i deszyfrowanie ciągów znaków za pomocą odpowiednich algorytmów </a:t>
            </a:r>
          </a:p>
          <a:p>
            <a:pPr/>
            <a:r>
              <a:t>Wielokrotne szyfrowanie lub deszyfrowanie</a:t>
            </a:r>
          </a:p>
          <a:p>
            <a:pPr/>
            <a:r>
              <a:t>Base64</a:t>
            </a:r>
          </a:p>
          <a:p>
            <a:pPr/>
            <a:r>
              <a:t>ASCII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Wnioski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Wnioski</a:t>
            </a:r>
          </a:p>
        </p:txBody>
      </p:sp>
      <p:sp>
        <p:nvSpPr>
          <p:cNvPr id="171" name="Istnieje wiele dróg rozwiązania problemu znalezienia flagi, właśnie dlatego każda próba jest cenna, bo poszerza wachlarz znanych nam metod analizy oraz narzędzi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Istnieje wiele dróg rozwiązania problemu znalezienia flagi, właśnie dlatego każda próba jest cenna, bo poszerza wachlarz znanych nam metod analizy oraz narzędzi.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Dziękujemy za uwagę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Dziękujemy za uwagę</a:t>
            </a:r>
          </a:p>
        </p:txBody>
      </p:sp>
      <p:sp>
        <p:nvSpPr>
          <p:cNvPr id="174" name="Mateusz Nieroda Nicolas Bełz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Mateusz Nieroda Nicolas Bełz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zym jest CT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Czym jest CTF</a:t>
            </a:r>
          </a:p>
        </p:txBody>
      </p:sp>
      <p:sp>
        <p:nvSpPr>
          <p:cNvPr id="123" name="CTF (ang. Capture the flag) - nazwa zawodów hakerskich, polegających na rozwiązywaniu specjalnie przygotowanych zadań. Celem jest zdobycie „flagi”, najczęściej jest to sekretny ciąg znaków mający z góry określony format.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CTF (ang. Capture the flag) - nazwa zawodów hakerskich, polegających na rozwiązywaniu specjalnie przygotowanych zadań. Celem jest zdobycie „flagi”, najczęściej jest to sekretny ciąg znaków mający z góry określony format.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dzie szukać fla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Gdzie szukać flag</a:t>
            </a:r>
          </a:p>
        </p:txBody>
      </p:sp>
      <p:sp>
        <p:nvSpPr>
          <p:cNvPr id="126" name="Kod źródłowy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7200" indent="-457200" defTabSz="619125">
              <a:spcBef>
                <a:spcPts val="4400"/>
              </a:spcBef>
              <a:defRPr sz="3900"/>
            </a:pPr>
            <a:r>
              <a:t>Kod źródłowy</a:t>
            </a:r>
          </a:p>
          <a:p>
            <a:pPr marL="457200" indent="-457200" defTabSz="619125">
              <a:spcBef>
                <a:spcPts val="4400"/>
              </a:spcBef>
              <a:defRPr sz="3900"/>
            </a:pPr>
            <a:r>
              <a:t>Pliki</a:t>
            </a:r>
          </a:p>
          <a:p>
            <a:pPr marL="457200" indent="-457200" defTabSz="619125">
              <a:spcBef>
                <a:spcPts val="4400"/>
              </a:spcBef>
              <a:defRPr sz="3900"/>
            </a:pPr>
            <a:r>
              <a:t>Źle zabezpieczona witryna</a:t>
            </a:r>
          </a:p>
          <a:p>
            <a:pPr marL="457200" indent="-457200" defTabSz="619125">
              <a:spcBef>
                <a:spcPts val="4400"/>
              </a:spcBef>
              <a:defRPr sz="3900"/>
            </a:pPr>
            <a:r>
              <a:t>Obraz dysku</a:t>
            </a:r>
          </a:p>
          <a:p>
            <a:pPr marL="457200" indent="-457200" defTabSz="619125">
              <a:spcBef>
                <a:spcPts val="4400"/>
              </a:spcBef>
              <a:defRPr sz="3900"/>
            </a:pPr>
            <a:r>
              <a:t>Zdjęcia </a:t>
            </a:r>
          </a:p>
          <a:p>
            <a:pPr marL="457200" indent="-457200" defTabSz="619125">
              <a:spcBef>
                <a:spcPts val="4400"/>
              </a:spcBef>
              <a:defRPr sz="3900"/>
            </a:pPr>
            <a:r>
              <a:t>Nagranie audio</a:t>
            </a:r>
          </a:p>
          <a:p>
            <a:pPr marL="457200" indent="-457200" defTabSz="619125">
              <a:spcBef>
                <a:spcPts val="4400"/>
              </a:spcBef>
              <a:defRPr sz="3900"/>
            </a:pPr>
            <a:r>
              <a:t>Skompilowana aplikacja</a:t>
            </a:r>
          </a:p>
          <a:p>
            <a:pPr marL="457200" indent="-457200" defTabSz="619125">
              <a:spcBef>
                <a:spcPts val="4400"/>
              </a:spcBef>
              <a:defRPr sz="3900"/>
            </a:pPr>
            <a:r>
              <a:t>Przechwycone pakiety sieciowe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Jak wygląda flaga CT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Jak wygląda flaga CTF</a:t>
            </a:r>
          </a:p>
        </p:txBody>
      </p:sp>
      <p:sp>
        <p:nvSpPr>
          <p:cNvPr id="129" name="CTF{h4ck3d}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CTF{h4ck3d}</a:t>
            </a:r>
          </a:p>
          <a:p>
            <a:pPr/>
            <a:r>
              <a:t>this_is_a_flag</a:t>
            </a:r>
          </a:p>
          <a:p>
            <a:pPr/>
            <a:r>
              <a:t>CSAW{ascii_is_awesome}</a:t>
            </a:r>
          </a:p>
          <a:p>
            <a:pPr/>
            <a:r>
              <a:t>CTF_is_n0t_real</a:t>
            </a:r>
          </a:p>
        </p:txBody>
      </p:sp>
      <p:pic>
        <p:nvPicPr>
          <p:cNvPr id="130" name="obrazek" descr="obrazek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85634" y="5052379"/>
            <a:ext cx="9036361" cy="60242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obrazek" descr="obrazek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1692" y="1130299"/>
            <a:ext cx="8661401" cy="11455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obrazek" descr="obrazek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68239" y="2100989"/>
            <a:ext cx="13302174" cy="95140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Zawody CT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Zawody CTF</a:t>
            </a:r>
          </a:p>
        </p:txBody>
      </p:sp>
      <p:pic>
        <p:nvPicPr>
          <p:cNvPr id="136" name="obrazek" descr="obrazek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92732" y="3620736"/>
            <a:ext cx="18411236" cy="88875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Zawody CT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Zawody CTF</a:t>
            </a:r>
          </a:p>
        </p:txBody>
      </p:sp>
      <p:sp>
        <p:nvSpPr>
          <p:cNvPr id="139" name="Zawody CTF odbywają się na całym świecie średnio co 2 tygodnie i trwają od 8 godzin do nawet 48 godzin. W tym czasie kilku lub nawet kilkunastoosobowe drużyny starają się rozwiązać szereg nietypowych zadań z różnych dziedzin ctf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Zawody CTF odbywają się na całym świecie średnio co 2 tygodnie i trwają od 8 godzin do nawet 48 godzin. W tym czasie kilku lub nawet kilkunastoosobowe drużyny starają się rozwiązać szereg nietypowych zadań z różnych dziedzin ctf. </a:t>
            </a:r>
          </a:p>
          <a:p>
            <a:pPr/>
            <a:r>
              <a:t>Rozgrywki są prowadzone zarówno trybie offline jak i online, często przy okazji konferencji. Uczestniczy w nich od 10 do nawet 2000 zespołów, w zależności od etapu rozgrywki.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Rodzaje zawodó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Rodzaje zawodów</a:t>
            </a:r>
          </a:p>
        </p:txBody>
      </p:sp>
      <p:sp>
        <p:nvSpPr>
          <p:cNvPr id="142" name="Jeopardy style - zawodnicy mają pewien zestaw pytań, który ujawnia wskazówki prowadzące ich do rozwiązania złożonych zadań w określonej kolejności. Ujawniając wskazówki, zawodnicy uczą się właściwych metod z zakresu technik i metodologii, które będą potr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24255" indent="-524255" defTabSz="709930">
              <a:spcBef>
                <a:spcPts val="5000"/>
              </a:spcBef>
              <a:defRPr sz="4472"/>
            </a:pPr>
            <a:r>
              <a:t>Jeopardy style - zawodnicy mają pewien zestaw pytań, który ujawnia wskazówki prowadzące ich do rozwiązania złożonych zadań w określonej kolejności. Ujawniając wskazówki, zawodnicy uczą się właściwych metod z zakresu technik i metodologii, które będą potrzebne w dalszych etapach zawodów.</a:t>
            </a:r>
          </a:p>
          <a:p>
            <a:pPr marL="524255" indent="-524255" defTabSz="709930">
              <a:spcBef>
                <a:spcPts val="5000"/>
              </a:spcBef>
              <a:defRPr sz="4472"/>
            </a:pPr>
            <a:r>
              <a:t>Attack-defend - każda drużyna atakuje system drugiej drużyny, a także broni swojego systemu. Zwykle są dwie rundy gry, w których jedna drużyna jest drużyną atakującą, a druga broniącą, a następnie przełączają się do drugiej rundy, gdzie role się odwracają.</a:t>
            </a:r>
          </a:p>
          <a:p>
            <a:pPr marL="524255" indent="-524255" defTabSz="709930">
              <a:spcBef>
                <a:spcPts val="5000"/>
              </a:spcBef>
              <a:defRPr sz="4472"/>
            </a:pPr>
            <a:r>
              <a:t>Mixed stye łączy te dwa tryby rozgrywki i mogą się pojawiać również niestandardowe opcje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Najpopularniejsze zawodowy CTF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84225">
              <a:defRPr sz="10640"/>
            </a:lvl1pPr>
          </a:lstStyle>
          <a:p>
            <a:pPr/>
            <a:r>
              <a:t>Najpopularniejsze zawodowy CTF </a:t>
            </a:r>
          </a:p>
        </p:txBody>
      </p:sp>
      <p:sp>
        <p:nvSpPr>
          <p:cNvPr id="145" name="Insomni’hack…"/>
          <p:cNvSpPr txBox="1"/>
          <p:nvPr/>
        </p:nvSpPr>
        <p:spPr>
          <a:xfrm>
            <a:off x="1628129" y="4699000"/>
            <a:ext cx="7433329" cy="6731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016000" indent="-1016000" algn="l">
              <a:lnSpc>
                <a:spcPct val="120000"/>
              </a:lnSpc>
              <a:buSzPct val="100000"/>
              <a:buAutoNum type="arabicPeriod" startAt="1"/>
              <a:defRPr sz="7500"/>
            </a:pPr>
            <a:r>
              <a:t>Insomni’hack</a:t>
            </a:r>
          </a:p>
          <a:p>
            <a:pPr marL="1016000" indent="-1016000" algn="l">
              <a:lnSpc>
                <a:spcPct val="120000"/>
              </a:lnSpc>
              <a:buSzPct val="100000"/>
              <a:buAutoNum type="arabicPeriod" startAt="1"/>
              <a:defRPr sz="7500"/>
            </a:pPr>
            <a:r>
              <a:t>OCTF/TCTF</a:t>
            </a:r>
          </a:p>
          <a:p>
            <a:pPr marL="1016000" indent="-1016000" algn="l">
              <a:lnSpc>
                <a:spcPct val="120000"/>
              </a:lnSpc>
              <a:buSzPct val="100000"/>
              <a:buAutoNum type="arabicPeriod" startAt="1"/>
              <a:defRPr sz="7500"/>
            </a:pPr>
            <a:r>
              <a:t>GoogleCTF</a:t>
            </a:r>
          </a:p>
          <a:p>
            <a:pPr marL="1016000" indent="-1016000" algn="l">
              <a:lnSpc>
                <a:spcPct val="120000"/>
              </a:lnSpc>
              <a:buSzPct val="100000"/>
              <a:buAutoNum type="arabicPeriod" startAt="1"/>
              <a:defRPr sz="7500"/>
            </a:pPr>
            <a:r>
              <a:t>PlaidCTF</a:t>
            </a:r>
          </a:p>
          <a:p>
            <a:pPr marL="1016000" indent="-1016000" algn="l">
              <a:lnSpc>
                <a:spcPct val="120000"/>
              </a:lnSpc>
              <a:buSzPct val="100000"/>
              <a:buAutoNum type="arabicPeriod" startAt="1"/>
              <a:defRPr sz="7500"/>
            </a:pPr>
            <a:r>
              <a:t>DEF CON</a:t>
            </a:r>
          </a:p>
        </p:txBody>
      </p:sp>
      <p:pic>
        <p:nvPicPr>
          <p:cNvPr id="146" name="obrazek" descr="obrazek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62328" y="3770272"/>
            <a:ext cx="12873680" cy="85884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